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40" r:id="rId2"/>
    <p:sldId id="318" r:id="rId3"/>
    <p:sldId id="319" r:id="rId4"/>
    <p:sldId id="320" r:id="rId5"/>
    <p:sldId id="321" r:id="rId6"/>
    <p:sldId id="322" r:id="rId7"/>
    <p:sldId id="324" r:id="rId8"/>
    <p:sldId id="323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6" r:id="rId20"/>
    <p:sldId id="337" r:id="rId21"/>
    <p:sldId id="338" r:id="rId22"/>
    <p:sldId id="339" r:id="rId2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FF99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5" autoAdjust="0"/>
    <p:restoredTop sz="94660"/>
  </p:normalViewPr>
  <p:slideViewPr>
    <p:cSldViewPr>
      <p:cViewPr varScale="1">
        <p:scale>
          <a:sx n="89" d="100"/>
          <a:sy n="89" d="100"/>
        </p:scale>
        <p:origin x="-129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1071C9B9-13EF-4911-B668-4D53FA30093F}" type="datetime1">
              <a:rPr lang="en-US"/>
              <a:pPr>
                <a:defRPr/>
              </a:pPr>
              <a:t>4/1/2015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7857239-674E-44E5-813E-8CD116C7B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53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52FE954-5C9B-47AC-8CAC-508696D0B78D}" type="datetime1">
              <a:rPr lang="en-US"/>
              <a:pPr>
                <a:defRPr/>
              </a:pPr>
              <a:t>4/1/2015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D669D066-01AC-4D1C-9692-5F117F8E2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304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F3B5F34-821B-4CBB-8F78-2D0550CE8DD1}" type="slidenum">
              <a:rPr lang="en-US" smtClean="0">
                <a:ea typeface="ＭＳ Ｐゴシック" pitchFamily="34" charset="-128"/>
              </a:rPr>
              <a:pPr/>
              <a:t>10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783DEBD-C36F-4395-AEA0-610757AC5FFE}" type="slidenum">
              <a:rPr lang="en-US" smtClean="0">
                <a:ea typeface="ＭＳ Ｐゴシック" pitchFamily="34" charset="-128"/>
              </a:rPr>
              <a:pPr/>
              <a:t>21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4EB21-08FE-466D-B5D1-5D1A76027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330BE-2943-4844-8EED-677F73EA8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74638"/>
            <a:ext cx="20193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59055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1B9DF-52EC-4F49-9350-1D0D269D0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7D1EB-59AB-46F6-9052-8C034F2E1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93C87-D183-4A93-8FD9-B5F3ED007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97CE5-9610-439C-B413-5CC207D97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924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600200"/>
            <a:ext cx="3924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1DDD4-E831-4727-8F2D-EA439D8903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BCF45-C65F-4385-ACD8-AAD43AE8C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EF129-A9D5-4608-9162-2C02D1FB3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CAC51-BA37-481E-BB79-854AE1CA5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3DA17-F6A8-4F3C-9F8F-EC24756AF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36675-D7E6-4E69-B28B-DF3ACA4DE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osd_template_sub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8001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63CF35E-A4E2-4119-8C30-3E198419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120000"/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1371600"/>
            <a:ext cx="8229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Defeating </a:t>
            </a:r>
            <a:br>
              <a:rPr lang="en-US" sz="5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Distracted </a:t>
            </a:r>
            <a:br>
              <a:rPr lang="en-US" sz="5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Driving</a:t>
            </a:r>
            <a:endParaRPr lang="en-US" sz="5400" b="1" kern="0" dirty="0">
              <a:solidFill>
                <a:srgbClr val="00B050"/>
              </a:solidFill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4286071"/>
            <a:ext cx="6934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How Commercial 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Truck and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Bus 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Drivers and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Passenger-Vehicle Drivers Can Reduce Distractions and Avoid Crashes</a:t>
            </a:r>
          </a:p>
        </p:txBody>
      </p:sp>
    </p:spTree>
    <p:extLst>
      <p:ext uri="{BB962C8B-B14F-4D97-AF65-F5344CB8AC3E}">
        <p14:creationId xmlns:p14="http://schemas.microsoft.com/office/powerpoint/2010/main" val="657503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66800" y="762000"/>
            <a:ext cx="7772400" cy="17526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kern="0" dirty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Understanding</a:t>
            </a:r>
            <a:br>
              <a:rPr lang="en-US" sz="4000" b="1" kern="0" dirty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</a:br>
            <a:r>
              <a:rPr lang="en-US" sz="4000" b="1" kern="0" dirty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Distracted Driving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143000" y="2133600"/>
            <a:ext cx="7162800" cy="4038600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kern="0" dirty="0"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r>
              <a:rPr lang="en-US" sz="3200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Three types of distractions: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Char char="•"/>
              <a:defRPr/>
            </a:pPr>
            <a:r>
              <a:rPr lang="en-US" sz="3200" kern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Visual 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distractions</a:t>
            </a:r>
          </a:p>
          <a:p>
            <a:pPr marL="342900" lvl="1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Font typeface="Arial" pitchFamily="34" charset="0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Manual distractions</a:t>
            </a:r>
          </a:p>
          <a:p>
            <a:pPr marL="342900" lvl="1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Font typeface="Arial" pitchFamily="34" charset="0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Cognitive distractions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Char char="•"/>
              <a:defRPr/>
            </a:pPr>
            <a:endParaRPr lang="en-US" sz="2600" kern="0" dirty="0"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sz="2600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 flipH="1">
            <a:off x="6477000" y="2340321"/>
            <a:ext cx="1143000" cy="762000"/>
          </a:xfrm>
          <a:prstGeom prst="rect">
            <a:avLst/>
          </a:prstGeom>
        </p:spPr>
      </p:pic>
      <p:pic>
        <p:nvPicPr>
          <p:cNvPr id="5" name="Picture 4" descr="Avoid-texting-while-driving.jpg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5091" t="6021" r="15091" b="59424"/>
          <a:stretch>
            <a:fillRect/>
          </a:stretch>
        </p:blipFill>
        <p:spPr>
          <a:xfrm>
            <a:off x="6511636" y="3528211"/>
            <a:ext cx="1108364" cy="838200"/>
          </a:xfrm>
          <a:prstGeom prst="rect">
            <a:avLst/>
          </a:prstGeom>
        </p:spPr>
      </p:pic>
      <p:pic>
        <p:nvPicPr>
          <p:cNvPr id="6" name="Picture 6" descr="cognitive.jp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551464" y="4800600"/>
            <a:ext cx="106853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14400" y="1752600"/>
            <a:ext cx="6934200" cy="4495800"/>
          </a:xfrm>
          <a:prstGeom prst="rect">
            <a:avLst/>
          </a:prstGeom>
        </p:spPr>
        <p:txBody>
          <a:bodyPr/>
          <a:lstStyle/>
          <a:p>
            <a:pPr marL="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r>
              <a:rPr lang="en-US" sz="4000" b="1" kern="0" dirty="0" smtClean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Visual 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Distraction: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sz="1200" kern="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Anything that shifts a driver’s eyes away from the road to something unrelated to the primary task of driving</a:t>
            </a:r>
          </a:p>
          <a:p>
            <a:pPr marL="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sz="1200" kern="0" dirty="0">
              <a:solidFill>
                <a:srgbClr val="000000"/>
              </a:solidFill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r>
              <a:rPr lang="en-US" sz="2800" i="1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EXAMPLES: billboard, accident scene, looking at street signs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Char char="•"/>
              <a:defRPr/>
            </a:pPr>
            <a:endParaRPr lang="en-US" sz="2600" kern="0" dirty="0"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sz="2600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1386840" y="676275"/>
            <a:ext cx="1356360" cy="847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66800" y="1524000"/>
            <a:ext cx="6934200" cy="4648200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kern="0" dirty="0"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r>
              <a:rPr lang="en-US" sz="4000" b="1" kern="0" dirty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Manual Distraction: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sz="1200" kern="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r>
              <a:rPr lang="en-US" sz="28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Anything that causes a driver to remove one or both hands from the wheel or other driving controls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sz="1200" kern="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r>
              <a:rPr lang="en-US" sz="2800" i="1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EXAMPLES: eating, </a:t>
            </a:r>
            <a:r>
              <a:rPr lang="en-US" sz="2800" i="1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programming a </a:t>
            </a:r>
            <a:r>
              <a:rPr lang="en-US" sz="2800" i="1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GPS, adjusting </a:t>
            </a:r>
            <a:r>
              <a:rPr lang="en-US" sz="2800" i="1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the radio, </a:t>
            </a:r>
            <a:r>
              <a:rPr lang="en-US" sz="2800" i="1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texting </a:t>
            </a:r>
            <a:r>
              <a:rPr lang="en-US" sz="2800" i="1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or dialing </a:t>
            </a:r>
            <a:r>
              <a:rPr lang="en-US" sz="2800" i="1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 </a:t>
            </a:r>
            <a:r>
              <a:rPr lang="en-US" sz="2800" i="1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cell phone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sz="2600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 descr="Avoid-texting-while-driving.jp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5091" t="6021" r="15091" b="59424"/>
          <a:stretch>
            <a:fillRect/>
          </a:stretch>
        </p:blipFill>
        <p:spPr>
          <a:xfrm>
            <a:off x="1143000" y="609600"/>
            <a:ext cx="1410645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66800" y="2209800"/>
            <a:ext cx="6477000" cy="43434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r>
              <a:rPr lang="en-US" sz="4000" b="1" kern="0" dirty="0" smtClean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Cognitive 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Distraction: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sz="1200" kern="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r>
              <a:rPr lang="en-US" sz="28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Anything that takes a driver’s mind, thoughts or mental attention away from the task of driving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sz="1200" kern="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r>
              <a:rPr lang="en-US" sz="2800" i="1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EXAMPLES: anger, anxiety, fatigue, pain or worry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sz="2600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 descr="cognitive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39193" y="685800"/>
            <a:ext cx="129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66800" y="1752600"/>
            <a:ext cx="7391400" cy="2514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182880" tIns="182880" rIns="182880" bIns="182880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r>
              <a:rPr lang="en-US" sz="3200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Nearly </a:t>
            </a:r>
            <a:r>
              <a:rPr lang="en-US" sz="32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all crashes in which distracted driving is a contributing factor usually involve </a:t>
            </a:r>
            <a:r>
              <a:rPr lang="en-US" sz="3200" b="1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 combination of two or all three </a:t>
            </a:r>
            <a:r>
              <a:rPr lang="en-US" sz="32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types of </a:t>
            </a:r>
            <a:r>
              <a:rPr lang="en-US" sz="3200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distractions.</a:t>
            </a:r>
            <a:endParaRPr lang="en-US" sz="2600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460" name="Picture 3" descr="cras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581400"/>
            <a:ext cx="3581400" cy="2405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914400" y="1066800"/>
            <a:ext cx="8382000" cy="10668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kern="0" dirty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Reducing </a:t>
            </a:r>
            <a:r>
              <a:rPr lang="en-US" sz="4000" b="1" kern="0" dirty="0" smtClean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Distractions</a:t>
            </a:r>
            <a:endParaRPr lang="en-US" sz="4000" b="1" kern="0" dirty="0">
              <a:solidFill>
                <a:srgbClr val="00B050"/>
              </a:solidFill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14400" y="1905000"/>
            <a:ext cx="4419600" cy="3886200"/>
          </a:xfrm>
          <a:prstGeom prst="rect">
            <a:avLst/>
          </a:prstGeom>
        </p:spPr>
        <p:txBody>
          <a:bodyPr/>
          <a:lstStyle/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SzPct val="120000"/>
              <a:buFont typeface="Arial" pitchFamily="34" charset="0"/>
              <a:buChar char="•"/>
              <a:defRPr/>
            </a:pPr>
            <a:r>
              <a:rPr lang="en-US" sz="28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Adjust mirrors, instrument panel lighting, knobs and dials </a:t>
            </a:r>
            <a:r>
              <a:rPr lang="en-US" sz="2800" kern="0" dirty="0" err="1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beforestarting</a:t>
            </a:r>
            <a:r>
              <a:rPr lang="en-US" sz="2800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your trip</a:t>
            </a:r>
            <a:endParaRPr lang="en-US" sz="2800" kern="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SzPct val="120000"/>
              <a:buFontTx/>
              <a:buChar char="•"/>
              <a:defRPr/>
            </a:pPr>
            <a:endParaRPr lang="en-US" sz="800" kern="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SzPct val="120000"/>
              <a:buFont typeface="Arial" pitchFamily="34" charset="0"/>
              <a:buChar char="•"/>
              <a:defRPr/>
            </a:pPr>
            <a:r>
              <a:rPr lang="en-US" sz="28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Get directions or program your GPS before putting the truck or bus </a:t>
            </a:r>
            <a:r>
              <a:rPr lang="en-US" sz="2800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in </a:t>
            </a:r>
            <a:r>
              <a:rPr lang="en-US" sz="28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gear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Char char="•"/>
              <a:defRPr/>
            </a:pPr>
            <a:endParaRPr lang="en-US" sz="2600" kern="0" dirty="0"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sz="2600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484" name="Picture 4" descr="gps-tracker-screenshot.jpg"/>
          <p:cNvPicPr>
            <a:picLocks noChangeAspect="1"/>
          </p:cNvPicPr>
          <p:nvPr/>
        </p:nvPicPr>
        <p:blipFill>
          <a:blip r:embed="rId2" cstate="print"/>
          <a:srcRect t="10889"/>
          <a:stretch>
            <a:fillRect/>
          </a:stretch>
        </p:blipFill>
        <p:spPr bwMode="auto">
          <a:xfrm>
            <a:off x="5638800" y="2055813"/>
            <a:ext cx="3143250" cy="205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990600" y="990600"/>
            <a:ext cx="8382000" cy="10668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kern="0" dirty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Reducing </a:t>
            </a:r>
            <a:r>
              <a:rPr lang="en-US" sz="4000" b="1" kern="0" dirty="0" smtClean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Distractions</a:t>
            </a:r>
            <a:endParaRPr lang="en-US" sz="4000" b="1" kern="0" dirty="0">
              <a:solidFill>
                <a:srgbClr val="00B050"/>
              </a:solidFill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90600" y="1905000"/>
            <a:ext cx="4267200" cy="4343400"/>
          </a:xfrm>
          <a:prstGeom prst="rect">
            <a:avLst/>
          </a:prstGeom>
        </p:spPr>
        <p:txBody>
          <a:bodyPr/>
          <a:lstStyle/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SzPct val="120000"/>
              <a:buFont typeface="Arial" pitchFamily="34" charset="0"/>
              <a:buChar char="•"/>
              <a:defRPr/>
            </a:pPr>
            <a:r>
              <a:rPr lang="en-US" sz="28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Take care of all paperwork before you start </a:t>
            </a:r>
            <a:r>
              <a:rPr lang="en-US" sz="2800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your </a:t>
            </a:r>
            <a:r>
              <a:rPr lang="en-US" sz="28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trip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SzPct val="120000"/>
              <a:buFontTx/>
              <a:buChar char="•"/>
              <a:defRPr/>
            </a:pPr>
            <a:endParaRPr lang="en-US" sz="800" kern="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SzPct val="120000"/>
              <a:buFont typeface="Arial" pitchFamily="34" charset="0"/>
              <a:buChar char="•"/>
              <a:defRPr/>
            </a:pPr>
            <a:r>
              <a:rPr lang="en-US" sz="28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Eat a healthy meal </a:t>
            </a:r>
            <a:r>
              <a:rPr lang="en-US" sz="2800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before </a:t>
            </a:r>
            <a:r>
              <a:rPr lang="en-US" sz="28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you start your trip, or pull completely off the road to eat or drink before resuming your trip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SzPct val="120000"/>
              <a:defRPr/>
            </a:pPr>
            <a:r>
              <a:rPr lang="en-US" sz="2800" kern="0" dirty="0">
                <a:latin typeface="+mn-lt"/>
                <a:ea typeface="ＭＳ Ｐゴシック" charset="-128"/>
                <a:cs typeface="ＭＳ Ｐゴシック" charset="-128"/>
              </a:rPr>
              <a:t>	</a:t>
            </a:r>
            <a:endParaRPr lang="en-US" sz="2600" kern="0" dirty="0"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indent="-342900" fontAlgn="auto"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sz="2600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1508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2032503"/>
            <a:ext cx="3354583" cy="261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66800" y="1143000"/>
            <a:ext cx="8001000" cy="10668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kern="0" dirty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Reducing </a:t>
            </a:r>
            <a:r>
              <a:rPr lang="en-US" sz="4000" b="1" kern="0" dirty="0" smtClean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Distractions</a:t>
            </a:r>
            <a:endParaRPr lang="en-US" sz="4000" b="1" kern="0" dirty="0">
              <a:solidFill>
                <a:srgbClr val="00B050"/>
              </a:solidFill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66800" y="1981200"/>
            <a:ext cx="4572000" cy="3733800"/>
          </a:xfrm>
          <a:prstGeom prst="rect">
            <a:avLst/>
          </a:prstGeom>
        </p:spPr>
        <p:txBody>
          <a:bodyPr/>
          <a:lstStyle/>
          <a:p>
            <a:pPr marL="457200" lvl="2" indent="-457200">
              <a:spcAft>
                <a:spcPts val="600"/>
              </a:spcAft>
              <a:buClr>
                <a:srgbClr val="008000"/>
              </a:buClr>
              <a:buFont typeface="Arial" charset="0"/>
              <a:buChar char="•"/>
              <a:defRPr/>
            </a:pPr>
            <a:r>
              <a:rPr lang="en-US" sz="26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Perform short, frequent scans of mirrors and instruments, but keep the road ahead as your primary focus</a:t>
            </a:r>
          </a:p>
          <a:p>
            <a:pPr marL="457200" lvl="2" indent="-457200">
              <a:spcAft>
                <a:spcPts val="600"/>
              </a:spcAft>
              <a:buClr>
                <a:srgbClr val="008000"/>
              </a:buClr>
              <a:buFontTx/>
              <a:buChar char="•"/>
              <a:defRPr/>
            </a:pPr>
            <a:endParaRPr lang="en-US" sz="800" kern="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457200" lvl="2" indent="-457200">
              <a:spcAft>
                <a:spcPts val="600"/>
              </a:spcAft>
              <a:buClr>
                <a:srgbClr val="008000"/>
              </a:buClr>
              <a:buFont typeface="Arial" charset="0"/>
              <a:buChar char="•"/>
              <a:defRPr/>
            </a:pPr>
            <a:r>
              <a:rPr lang="en-US" sz="26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Limit glances away from the road to less than one second</a:t>
            </a:r>
          </a:p>
        </p:txBody>
      </p:sp>
      <p:pic>
        <p:nvPicPr>
          <p:cNvPr id="2253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6900" y="2209800"/>
            <a:ext cx="30861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43000" y="1066800"/>
            <a:ext cx="8382000" cy="10668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kern="0" dirty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Reducing </a:t>
            </a:r>
            <a:r>
              <a:rPr lang="en-US" sz="4000" b="1" kern="0" dirty="0" smtClean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Distractions</a:t>
            </a:r>
            <a:endParaRPr lang="en-US" sz="4000" b="1" kern="0" dirty="0">
              <a:solidFill>
                <a:srgbClr val="00B050"/>
              </a:solidFill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143000" y="1752600"/>
            <a:ext cx="73914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2" indent="-2286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Cell Phone </a:t>
            </a:r>
            <a:r>
              <a:rPr lang="en-US" sz="3000" b="1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Use</a:t>
            </a:r>
          </a:p>
          <a:p>
            <a:pPr marL="0" lvl="2" indent="-2286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3000" b="1" kern="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457200" lvl="2" indent="-45720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Font typeface="Arial" pitchFamily="34" charset="0"/>
              <a:buChar char="•"/>
              <a:defRPr/>
            </a:pPr>
            <a:r>
              <a:rPr lang="en-US" sz="2800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Hands-free </a:t>
            </a:r>
            <a:r>
              <a:rPr lang="en-US" sz="28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cell phones </a:t>
            </a:r>
            <a:r>
              <a:rPr lang="en-US" sz="2800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are </a:t>
            </a:r>
            <a:r>
              <a:rPr lang="en-US" sz="2800" u="sng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not</a:t>
            </a:r>
            <a:r>
              <a:rPr lang="en-US" sz="28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substantially safer than </a:t>
            </a:r>
            <a:r>
              <a:rPr lang="en-US" sz="2800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hand-held </a:t>
            </a:r>
            <a:r>
              <a:rPr lang="en-US" sz="28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cell phones</a:t>
            </a:r>
          </a:p>
          <a:p>
            <a:pPr marL="457200" lvl="2" indent="-45720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FontTx/>
              <a:buChar char="•"/>
              <a:defRPr/>
            </a:pPr>
            <a:endParaRPr lang="en-US" sz="900" kern="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457200" lvl="2" indent="-45720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Font typeface="Arial" pitchFamily="34" charset="0"/>
              <a:buChar char="•"/>
              <a:defRPr/>
            </a:pPr>
            <a:r>
              <a:rPr lang="en-US" sz="2800" u="sng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Any</a:t>
            </a:r>
            <a:r>
              <a:rPr lang="en-US" sz="28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cell phone use divides the driver’s attention from the driving task</a:t>
            </a: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Tx/>
              <a:buChar char="•"/>
              <a:defRPr/>
            </a:pPr>
            <a:endParaRPr lang="en-US" sz="2600" kern="0" dirty="0"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sz="2600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66800" y="914400"/>
            <a:ext cx="8382000" cy="10668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kern="0" dirty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Reducing </a:t>
            </a:r>
            <a:r>
              <a:rPr lang="en-US" sz="4000" b="1" kern="0" dirty="0" smtClean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Distractions</a:t>
            </a:r>
            <a:endParaRPr lang="en-US" sz="4000" b="1" kern="0" dirty="0">
              <a:solidFill>
                <a:srgbClr val="00B050"/>
              </a:solidFill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66800" y="1600200"/>
            <a:ext cx="7772400" cy="3962400"/>
          </a:xfrm>
          <a:prstGeom prst="rect">
            <a:avLst/>
          </a:prstGeom>
        </p:spPr>
        <p:txBody>
          <a:bodyPr/>
          <a:lstStyle/>
          <a:p>
            <a:pPr marL="0" lvl="2" indent="-2286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Cell Phone </a:t>
            </a:r>
            <a:r>
              <a:rPr lang="en-US" sz="3000" b="1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Use</a:t>
            </a:r>
          </a:p>
          <a:p>
            <a:pPr marL="0" lvl="2" indent="-2286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3000" b="1" kern="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457200" lvl="2" indent="-457200" fontAlgn="auto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Font typeface="Arial" pitchFamily="34" charset="0"/>
              <a:buChar char="•"/>
              <a:defRPr/>
            </a:pPr>
            <a:r>
              <a:rPr lang="en-US" sz="26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Voice-activated systems merely reduce visual and manual distractions, but not cognitive distractions</a:t>
            </a:r>
          </a:p>
          <a:p>
            <a:pPr marL="457200" lvl="2" indent="-457200" fontAlgn="auto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FontTx/>
              <a:buChar char="•"/>
              <a:defRPr/>
            </a:pPr>
            <a:endParaRPr lang="en-US" sz="800" kern="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457200" lvl="2" indent="-457200" fontAlgn="auto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Font typeface="Arial" pitchFamily="34" charset="0"/>
              <a:buChar char="•"/>
              <a:defRPr/>
            </a:pPr>
            <a:r>
              <a:rPr lang="en-US" sz="26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Make calls before you leave, then turn off your cell phone or let calls go to voice mail while the vehicle is moving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Tx/>
              <a:buChar char="•"/>
              <a:defRPr/>
            </a:pPr>
            <a:endParaRPr lang="en-US" sz="2600" kern="0" dirty="0"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sz="2600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4580" name="Picture 4" descr="7805603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4799012"/>
            <a:ext cx="26289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66800" y="1219200"/>
            <a:ext cx="6934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kern="0" dirty="0">
              <a:latin typeface="+mn-lt"/>
              <a:ea typeface="ＭＳ Ｐゴシック" charset="-128"/>
              <a:cs typeface="ＭＳ Ｐゴシック" charset="-128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defRPr/>
            </a:pPr>
            <a:r>
              <a:rPr lang="en-US" sz="2600" b="1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Distracted driving </a:t>
            </a:r>
            <a:r>
              <a:rPr lang="en-US" sz="2600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is </a:t>
            </a:r>
            <a:r>
              <a:rPr lang="en-US" sz="26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the </a:t>
            </a:r>
            <a:r>
              <a:rPr lang="en-US" sz="2600" u="sng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single largest</a:t>
            </a:r>
            <a:r>
              <a:rPr lang="en-US" sz="26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contributing factor to traffic crashes </a:t>
            </a:r>
            <a:r>
              <a:rPr lang="en-US" sz="2600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today.</a:t>
            </a:r>
            <a:endParaRPr lang="en-US" sz="2600" kern="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Char char="•"/>
              <a:defRPr/>
            </a:pPr>
            <a:endParaRPr lang="en-US" sz="2600" kern="0" dirty="0"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sz="2600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148" name="Picture 4" descr="S:\ATEF\Grants\Distracted Driving\Deliverables\D3 PowerPoint\bus accide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2667000"/>
            <a:ext cx="2514600" cy="1506538"/>
          </a:xfrm>
          <a:noFill/>
        </p:spPr>
      </p:pic>
      <p:pic>
        <p:nvPicPr>
          <p:cNvPr id="6149" name="Picture 4" descr="truckingaccidentcolla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1595" y="2667000"/>
            <a:ext cx="369460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5" descr="RockHaulingTruckAccident(1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44196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43000" y="990600"/>
            <a:ext cx="8001000" cy="6858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kern="0" dirty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Reducing </a:t>
            </a:r>
            <a:r>
              <a:rPr lang="en-US" sz="4000" b="1" kern="0" dirty="0" smtClean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Distractions</a:t>
            </a:r>
            <a:endParaRPr lang="en-US" sz="4000" b="1" kern="0" dirty="0">
              <a:solidFill>
                <a:srgbClr val="00B050"/>
              </a:solidFill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143000" y="1752600"/>
            <a:ext cx="7467600" cy="1219200"/>
          </a:xfrm>
          <a:prstGeom prst="rect">
            <a:avLst/>
          </a:prstGeom>
        </p:spPr>
        <p:txBody>
          <a:bodyPr/>
          <a:lstStyle/>
          <a:p>
            <a:pPr marL="0" lvl="2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defRPr/>
            </a:pPr>
            <a:r>
              <a:rPr lang="en-US" sz="3600" b="1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NEVER </a:t>
            </a:r>
            <a:r>
              <a:rPr lang="en-US" sz="3600" b="1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text or email while </a:t>
            </a:r>
            <a:r>
              <a:rPr lang="en-US" sz="3600" b="1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driving.</a:t>
            </a:r>
            <a:endParaRPr lang="en-US" sz="3600" b="1" kern="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915" y="2819400"/>
            <a:ext cx="2819400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914400" y="1219200"/>
            <a:ext cx="7772400" cy="9906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kern="0" dirty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Defeating </a:t>
            </a:r>
            <a:r>
              <a:rPr lang="en-US" sz="4000" b="1" kern="0" dirty="0" smtClean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Distracted 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Driving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14400" y="1905000"/>
            <a:ext cx="7315200" cy="3657600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r>
              <a:rPr lang="en-US" sz="28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Developed in cooperation with: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r>
              <a:rPr lang="en-US" kern="0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	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sz="1200" kern="0" dirty="0"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sz="2200" kern="0" dirty="0">
              <a:solidFill>
                <a:schemeClr val="accent1">
                  <a:lumMod val="75000"/>
                </a:schemeClr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sz="3200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6628" name="Picture 3" descr="DPS Badge Bl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833051"/>
            <a:ext cx="1179513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 descr="badge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2757257"/>
            <a:ext cx="1195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5" descr="CVSA_Logo HIGH.eps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2819400"/>
            <a:ext cx="1295400" cy="999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6" descr="safedriver_logo.t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2811172"/>
            <a:ext cx="1600200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7" descr="FMCSA_logo.eps"/>
          <p:cNvPicPr>
            <a:picLocks noChangeAspect="1"/>
          </p:cNvPicPr>
          <p:nvPr/>
        </p:nvPicPr>
        <p:blipFill>
          <a:blip r:embed="rId7" cstate="print"/>
          <a:srcRect l="35599" b="23546"/>
          <a:stretch>
            <a:fillRect/>
          </a:stretch>
        </p:blipFill>
        <p:spPr bwMode="auto">
          <a:xfrm>
            <a:off x="6858000" y="2901201"/>
            <a:ext cx="2286000" cy="106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914400" y="4459069"/>
            <a:ext cx="533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And a coalition of commercial truck and bus companies, driver educators and safety organizations.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8"/>
          <p:cNvSpPr txBox="1">
            <a:spLocks noChangeArrowheads="1"/>
          </p:cNvSpPr>
          <p:nvPr/>
        </p:nvSpPr>
        <p:spPr bwMode="auto">
          <a:xfrm>
            <a:off x="991393" y="1371600"/>
            <a:ext cx="716121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For more information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about defeating distracted driving, visit </a:t>
            </a:r>
            <a:r>
              <a:rPr lang="en-US" sz="36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www.operationsafedriver.org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371600"/>
            <a:ext cx="8229600" cy="2362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C00000"/>
                </a:solidFill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lang="en-US" sz="3600" b="1" kern="0" dirty="0">
                <a:solidFill>
                  <a:srgbClr val="C00000"/>
                </a:solidFill>
                <a:latin typeface="+mj-lt"/>
                <a:ea typeface="ＭＳ Ｐゴシック" charset="-128"/>
                <a:cs typeface="ＭＳ Ｐゴシック" charset="-128"/>
              </a:rPr>
            </a:br>
            <a:r>
              <a:rPr lang="en-US" sz="3600" b="1" kern="0" dirty="0">
                <a:solidFill>
                  <a:srgbClr val="C00000"/>
                </a:solidFill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lang="en-US" sz="3600" b="1" kern="0" dirty="0">
                <a:solidFill>
                  <a:srgbClr val="C00000"/>
                </a:solidFill>
                <a:latin typeface="+mj-lt"/>
                <a:ea typeface="ＭＳ Ｐゴシック" charset="-128"/>
                <a:cs typeface="ＭＳ Ｐゴシック" charset="-128"/>
              </a:rPr>
            </a:br>
            <a:r>
              <a:rPr lang="en-US" sz="3600" b="1" kern="0" dirty="0">
                <a:solidFill>
                  <a:srgbClr val="C00000"/>
                </a:solidFill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lang="en-US" sz="3600" b="1" kern="0" dirty="0">
                <a:solidFill>
                  <a:srgbClr val="C00000"/>
                </a:solidFill>
                <a:latin typeface="+mj-lt"/>
                <a:ea typeface="ＭＳ Ｐゴシック" charset="-128"/>
                <a:cs typeface="ＭＳ Ｐゴシック" charset="-128"/>
              </a:rPr>
            </a:br>
            <a:r>
              <a:rPr lang="en-US" sz="3600" b="1" kern="0" dirty="0">
                <a:solidFill>
                  <a:srgbClr val="C00000"/>
                </a:solidFill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lang="en-US" sz="3600" b="1" kern="0" dirty="0">
                <a:solidFill>
                  <a:srgbClr val="C00000"/>
                </a:solidFill>
                <a:latin typeface="+mj-lt"/>
                <a:ea typeface="ＭＳ Ｐゴシック" charset="-128"/>
                <a:cs typeface="ＭＳ Ｐゴシック" charset="-128"/>
              </a:rPr>
            </a:br>
            <a:r>
              <a:rPr lang="en-US" sz="3600" b="1" kern="0" dirty="0">
                <a:solidFill>
                  <a:srgbClr val="C00000"/>
                </a:solidFill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lang="en-US" sz="3600" b="1" kern="0" dirty="0">
                <a:solidFill>
                  <a:srgbClr val="C00000"/>
                </a:solidFill>
                <a:latin typeface="+mj-lt"/>
                <a:ea typeface="ＭＳ Ｐゴシック" charset="-128"/>
                <a:cs typeface="ＭＳ Ｐゴシック" charset="-128"/>
              </a:rPr>
            </a:br>
            <a:r>
              <a:rPr lang="en-US" sz="3600" b="1" kern="0" dirty="0">
                <a:solidFill>
                  <a:srgbClr val="C00000"/>
                </a:solidFill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lang="en-US" sz="3600" b="1" kern="0" dirty="0">
                <a:solidFill>
                  <a:srgbClr val="C00000"/>
                </a:solidFill>
                <a:latin typeface="+mj-lt"/>
                <a:ea typeface="ＭＳ Ｐゴシック" charset="-128"/>
                <a:cs typeface="ＭＳ Ｐゴシック" charset="-128"/>
              </a:rPr>
            </a:br>
            <a:r>
              <a:rPr lang="en-US" sz="3600" b="1" kern="0" dirty="0"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lang="en-US" sz="3600" b="1" kern="0" dirty="0">
                <a:latin typeface="+mj-lt"/>
                <a:ea typeface="ＭＳ Ｐゴシック" charset="-128"/>
                <a:cs typeface="ＭＳ Ｐゴシック" charset="-128"/>
              </a:rPr>
            </a:br>
            <a:r>
              <a:rPr lang="en-US" sz="3600" b="1" kern="0" dirty="0">
                <a:solidFill>
                  <a:srgbClr val="C00000"/>
                </a:solidFill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lang="en-US" sz="3600" b="1" kern="0" dirty="0">
                <a:solidFill>
                  <a:srgbClr val="C00000"/>
                </a:solidFill>
                <a:latin typeface="+mj-lt"/>
                <a:ea typeface="ＭＳ Ｐゴシック" charset="-128"/>
                <a:cs typeface="ＭＳ Ｐゴシック" charset="-128"/>
              </a:rPr>
            </a:br>
            <a:endParaRPr lang="en-US" sz="3600" b="1" kern="0" dirty="0">
              <a:solidFill>
                <a:schemeClr val="tx2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765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3525838"/>
            <a:ext cx="1888659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528631"/>
            <a:ext cx="2362200" cy="1576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505200"/>
            <a:ext cx="2438400" cy="1623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914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00B050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/>
            </a:r>
            <a:br>
              <a:rPr lang="en-US" sz="4000" dirty="0" smtClean="0">
                <a:solidFill>
                  <a:srgbClr val="00B050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</a:br>
            <a:r>
              <a:rPr lang="en-US" sz="4000" dirty="0" smtClean="0">
                <a:solidFill>
                  <a:srgbClr val="00B050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Distracted Driving: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66800" y="2362200"/>
            <a:ext cx="7391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SzPct val="120000"/>
              <a:buFont typeface="Arial" pitchFamily="34" charset="0"/>
              <a:buChar char="•"/>
              <a:defRPr/>
            </a:pPr>
            <a:r>
              <a:rPr lang="en-US" sz="26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Is involved in </a:t>
            </a:r>
            <a:r>
              <a:rPr lang="en-US" sz="2600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20 percent </a:t>
            </a:r>
            <a:r>
              <a:rPr lang="en-US" sz="26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of all on-highway crashes 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SzPct val="120000"/>
              <a:buFontTx/>
              <a:buChar char="•"/>
              <a:defRPr/>
            </a:pPr>
            <a:endParaRPr lang="en-US" sz="800" kern="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SzPct val="120000"/>
              <a:buFont typeface="Arial" pitchFamily="34" charset="0"/>
              <a:buChar char="•"/>
              <a:defRPr/>
            </a:pPr>
            <a:r>
              <a:rPr lang="en-US" sz="2600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Contributed </a:t>
            </a:r>
            <a:r>
              <a:rPr lang="en-US" sz="26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to </a:t>
            </a:r>
            <a:r>
              <a:rPr lang="en-US" sz="2600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more than 3,300 </a:t>
            </a:r>
            <a:r>
              <a:rPr lang="en-US" sz="26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traffic deaths and </a:t>
            </a:r>
            <a:r>
              <a:rPr lang="en-US" sz="2600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an estimated 421,000 </a:t>
            </a:r>
            <a:r>
              <a:rPr lang="en-US" sz="26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injuries in </a:t>
            </a:r>
            <a:r>
              <a:rPr lang="en-US" sz="2600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2012</a:t>
            </a:r>
            <a:endParaRPr lang="en-US" sz="2600" kern="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Char char="•"/>
              <a:defRPr/>
            </a:pPr>
            <a:endParaRPr lang="en-US" sz="2600" kern="0" dirty="0"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sz="2600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196" name="Picture 3" descr="cras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4191000"/>
            <a:ext cx="32766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214106"/>
            <a:ext cx="3505200" cy="2135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914400"/>
            <a:ext cx="7772400" cy="860425"/>
          </a:xfrm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C00000"/>
                </a:solidFill>
                <a:ea typeface="ＭＳ Ｐゴシック" pitchFamily="34" charset="-128"/>
              </a:rPr>
              <a:t/>
            </a:r>
            <a:br>
              <a:rPr lang="en-US" sz="4800" dirty="0" smtClean="0">
                <a:solidFill>
                  <a:srgbClr val="C00000"/>
                </a:solidFill>
                <a:ea typeface="ＭＳ Ｐゴシック" pitchFamily="34" charset="-128"/>
              </a:rPr>
            </a:br>
            <a:r>
              <a:rPr lang="en-US" dirty="0" smtClean="0">
                <a:solidFill>
                  <a:srgbClr val="00B050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Distracted Driving: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66800" y="2209800"/>
            <a:ext cx="381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SzPct val="120000"/>
              <a:buFont typeface="Arial" pitchFamily="34" charset="0"/>
              <a:buChar char="•"/>
              <a:defRPr/>
            </a:pPr>
            <a:r>
              <a:rPr lang="en-US" sz="26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Is as dangerous as impaired driving and other unsafe driving behaviors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SzPct val="120000"/>
              <a:defRPr/>
            </a:pPr>
            <a:endParaRPr lang="en-US" sz="800" kern="0" dirty="0">
              <a:solidFill>
                <a:srgbClr val="000000"/>
              </a:solidFill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SzPct val="120000"/>
              <a:buFont typeface="Arial" pitchFamily="34" charset="0"/>
              <a:buChar char="•"/>
              <a:defRPr/>
            </a:pPr>
            <a:r>
              <a:rPr lang="en-US" sz="26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No one is immune; even police officers can become distracted on the road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Char char="•"/>
              <a:defRPr/>
            </a:pPr>
            <a:endParaRPr lang="en-US" sz="2600" kern="0" dirty="0">
              <a:latin typeface="+mn-lt"/>
              <a:ea typeface="ＭＳ Ｐゴシック" charset="-128"/>
              <a:cs typeface="ＭＳ Ｐゴシック" charset="-128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sz="2600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20" name="Picture 3" descr="weird_car_accident_Polic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2209800"/>
            <a:ext cx="3048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600200"/>
            <a:ext cx="6324600" cy="1362075"/>
          </a:xfrm>
        </p:spPr>
        <p:txBody>
          <a:bodyPr/>
          <a:lstStyle/>
          <a:p>
            <a:pPr>
              <a:defRPr/>
            </a:pPr>
            <a:r>
              <a:rPr lang="en-US" sz="2800" cap="none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Distracted </a:t>
            </a:r>
            <a:r>
              <a:rPr lang="en-US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driving is a</a:t>
            </a:r>
            <a:r>
              <a:rPr lang="en-US" sz="2800" cap="non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bigger </a:t>
            </a:r>
            <a:r>
              <a:rPr lang="en-US" sz="2800" cap="none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 than just texting and cell-phone use</a:t>
            </a:r>
            <a:r>
              <a:rPr lang="en-US" sz="2800" cap="none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800" dirty="0" smtClean="0">
                <a:solidFill>
                  <a:prstClr val="black"/>
                </a:solidFill>
                <a:latin typeface="Arial Black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Arial Black"/>
              </a:rPr>
            </a:br>
            <a:r>
              <a:rPr lang="en-US" dirty="0" smtClean="0">
                <a:solidFill>
                  <a:prstClr val="black"/>
                </a:solidFill>
                <a:latin typeface="Arial Black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Arial Black"/>
              </a:rPr>
            </a:br>
            <a:endParaRPr lang="en-US" dirty="0"/>
          </a:p>
        </p:txBody>
      </p:sp>
      <p:pic>
        <p:nvPicPr>
          <p:cNvPr id="10244" name="Picture 4" descr="S:\ATEF\Grants\Distracted Driving\Deliverables\DistractedDriving-F Folder\DistractedDriving-F Folder\Links\92218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874963"/>
            <a:ext cx="2590800" cy="181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7" descr="FemaleTexti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1" y="4816535"/>
            <a:ext cx="2599003" cy="148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823459"/>
            <a:ext cx="2590800" cy="1482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874963"/>
            <a:ext cx="2724364" cy="1812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219200" y="1295400"/>
            <a:ext cx="6934200" cy="3733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182880" tIns="182880" rIns="182880" bIns="182880"/>
          <a:lstStyle/>
          <a:p>
            <a:pPr marL="342900" fontAlgn="auto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r>
              <a:rPr lang="en-US" sz="3000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 study </a:t>
            </a:r>
            <a:r>
              <a:rPr lang="en-US" sz="30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by </a:t>
            </a:r>
            <a:r>
              <a:rPr lang="en-US" sz="3000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the Virginia </a:t>
            </a:r>
            <a:r>
              <a:rPr lang="en-US" sz="30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Tech Transportation Institute showed that truck drivers who texted while the vehicle was moving were </a:t>
            </a:r>
            <a:r>
              <a:rPr lang="en-US" sz="3000" b="1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23 </a:t>
            </a:r>
            <a:r>
              <a:rPr lang="en-US" sz="3000" b="1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times </a:t>
            </a:r>
            <a:r>
              <a:rPr lang="en-US" sz="3000" b="1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more likely to be involved </a:t>
            </a:r>
            <a:endParaRPr lang="en-US" sz="3000" b="1" kern="0" dirty="0" smtClean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342900" fontAlgn="auto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r>
              <a:rPr lang="en-US" sz="3000" b="1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in a </a:t>
            </a:r>
            <a:r>
              <a:rPr lang="en-US" sz="3000" b="1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crash </a:t>
            </a:r>
            <a:r>
              <a:rPr lang="en-US" sz="3000" b="1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or </a:t>
            </a:r>
            <a:r>
              <a:rPr lang="en-US" sz="3000" b="1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near-crash </a:t>
            </a:r>
            <a:endParaRPr lang="en-US" sz="3000" b="1" kern="0" dirty="0" smtClean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342900" fontAlgn="auto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r>
              <a:rPr lang="en-US" sz="3000" b="1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incident.</a:t>
            </a:r>
            <a:endParaRPr lang="en-US" sz="3000" b="1" kern="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sz="3200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2" cstate="print"/>
          <a:srcRect l="17949" t="6923" r="19231"/>
          <a:stretch>
            <a:fillRect/>
          </a:stretch>
        </p:blipFill>
        <p:spPr bwMode="auto">
          <a:xfrm rot="1218202">
            <a:off x="5819062" y="3980423"/>
            <a:ext cx="2649537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447800"/>
            <a:ext cx="457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SzPct val="120000"/>
              <a:buFont typeface="Arial" pitchFamily="34" charset="0"/>
              <a:buChar char="•"/>
              <a:defRPr/>
            </a:pPr>
            <a:r>
              <a:rPr lang="en-US" sz="2800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No-texting </a:t>
            </a:r>
            <a:r>
              <a:rPr lang="en-US" sz="28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laws and ordinances have some effect if </a:t>
            </a:r>
            <a:r>
              <a:rPr lang="en-US" sz="2800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enforced</a:t>
            </a:r>
            <a:endParaRPr lang="en-US" sz="2800" kern="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SzPct val="120000"/>
              <a:buFont typeface="Arial" pitchFamily="34" charset="0"/>
              <a:buChar char="•"/>
              <a:defRPr/>
            </a:pPr>
            <a:r>
              <a:rPr lang="en-US" sz="28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Many states allow police to cite a driver for </a:t>
            </a:r>
            <a:r>
              <a:rPr lang="en-US" sz="2800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inattention </a:t>
            </a:r>
            <a:r>
              <a:rPr lang="en-US" sz="28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on the </a:t>
            </a:r>
            <a:r>
              <a:rPr lang="en-US" sz="2800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road</a:t>
            </a:r>
            <a:endParaRPr lang="en-US" sz="2800" kern="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SzPct val="120000"/>
              <a:buFont typeface="Arial" pitchFamily="34" charset="0"/>
              <a:buChar char="•"/>
              <a:defRPr/>
            </a:pPr>
            <a:r>
              <a:rPr lang="en-US" sz="28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Reducing distracted driving is best done through awareness, education and changing driver behavior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Char char="•"/>
              <a:defRPr/>
            </a:pPr>
            <a:endParaRPr lang="en-US" sz="2600" kern="0" dirty="0"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sz="2600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00200"/>
            <a:ext cx="3048000" cy="40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371600" y="1447800"/>
            <a:ext cx="6705600" cy="19812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SzPct val="120000"/>
              <a:defRPr/>
            </a:pPr>
            <a:r>
              <a:rPr lang="en-US" sz="28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Glancing away from the road for more than </a:t>
            </a:r>
            <a:r>
              <a:rPr lang="en-US" sz="2800" u="sng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one second</a:t>
            </a:r>
            <a:r>
              <a:rPr lang="en-US" sz="28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can lead to a damaged bumper, a few dents </a:t>
            </a:r>
            <a:r>
              <a:rPr lang="en-US" sz="2800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OR </a:t>
            </a:r>
            <a:r>
              <a:rPr lang="en-US" sz="2800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 devastating </a:t>
            </a:r>
            <a:r>
              <a:rPr lang="en-US" sz="2800" kern="0" dirty="0" smtClean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crash…</a:t>
            </a:r>
            <a:endParaRPr lang="en-US" sz="2800" kern="0" dirty="0"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Pct val="120000"/>
              <a:buFont typeface="Arial" pitchFamily="34" charset="0"/>
              <a:buNone/>
              <a:defRPr/>
            </a:pPr>
            <a:endParaRPr lang="en-US" sz="2600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316" name="Picture 4" descr="multivehi_cras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6420" y="3124200"/>
            <a:ext cx="4364780" cy="290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1563" y="1295400"/>
            <a:ext cx="67008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a </a:t>
            </a:r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three-second 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glance at a cell phone or other device, a vehicle traveling 55 mph will move approximately 250 feet down the road, </a:t>
            </a:r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nearly 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length of a football </a:t>
            </a:r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295650"/>
            <a:ext cx="3733800" cy="280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1998</TotalTime>
  <Words>570</Words>
  <Application>Microsoft Office PowerPoint</Application>
  <PresentationFormat>On-screen Show (4:3)</PresentationFormat>
  <Paragraphs>80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Default Design</vt:lpstr>
      <vt:lpstr>PowerPoint Presentation</vt:lpstr>
      <vt:lpstr>PowerPoint Presentation</vt:lpstr>
      <vt:lpstr> Distracted Driving:</vt:lpstr>
      <vt:lpstr> Distracted Driving:</vt:lpstr>
      <vt:lpstr>Distracted driving is a bigger problem than just texting and cell-phone use.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 Subtitle Goes Here</dc:title>
  <dc:creator>Accelerant</dc:creator>
  <cp:lastModifiedBy>Nicole Leandro</cp:lastModifiedBy>
  <cp:revision>206</cp:revision>
  <dcterms:created xsi:type="dcterms:W3CDTF">2011-09-26T22:40:37Z</dcterms:created>
  <dcterms:modified xsi:type="dcterms:W3CDTF">2015-04-01T19:23:34Z</dcterms:modified>
</cp:coreProperties>
</file>